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layfair Displ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regular.fntdata"/><Relationship Id="rId22" Type="http://schemas.openxmlformats.org/officeDocument/2006/relationships/font" Target="fonts/PlayfairDisplay-italic.fntdata"/><Relationship Id="rId21" Type="http://schemas.openxmlformats.org/officeDocument/2006/relationships/font" Target="fonts/PlayfairDisplay-bold.fntdata"/><Relationship Id="rId24" Type="http://schemas.openxmlformats.org/officeDocument/2006/relationships/font" Target="fonts/Lato-regular.fntdata"/><Relationship Id="rId23" Type="http://schemas.openxmlformats.org/officeDocument/2006/relationships/font" Target="fonts/PlayfairDisplay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Problem: People aren’t investing their money in socially responsible ways. Lack of awareness of socially responsible investing.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749050" y="748800"/>
            <a:ext cx="3645899" cy="36458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" name="Shape 10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096250" y="1627200"/>
            <a:ext cx="2951399" cy="158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096362" y="3266930"/>
            <a:ext cx="2951399" cy="701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" name="Shape 49"/>
          <p:cNvSpPr txBox="1"/>
          <p:nvPr>
            <p:ph type="title"/>
          </p:nvPr>
        </p:nvSpPr>
        <p:spPr>
          <a:xfrm>
            <a:off x="311700" y="1233100"/>
            <a:ext cx="8520599" cy="161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1pPr>
            <a:lvl2pPr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2pPr>
            <a:lvl3pPr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3pPr>
            <a:lvl4pPr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4pPr>
            <a:lvl5pPr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5pPr>
            <a:lvl6pPr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6pPr>
            <a:lvl7pPr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7pPr>
            <a:lvl8pPr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8pPr>
            <a:lvl9pPr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2919450"/>
            <a:ext cx="8520599" cy="10715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title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509550" y="1423875"/>
            <a:ext cx="8124900" cy="17981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" name="Shape 19"/>
          <p:cNvSpPr txBox="1"/>
          <p:nvPr>
            <p:ph type="title"/>
          </p:nvPr>
        </p:nvSpPr>
        <p:spPr>
          <a:xfrm>
            <a:off x="311700" y="39135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311700" y="39135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311700" y="39135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391377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dk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572000" y="-25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9" name="Shape 3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" name="Shape 40"/>
          <p:cNvSpPr txBox="1"/>
          <p:nvPr>
            <p:ph type="title"/>
          </p:nvPr>
        </p:nvSpPr>
        <p:spPr>
          <a:xfrm>
            <a:off x="265500" y="1107950"/>
            <a:ext cx="4045199" cy="168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4200"/>
            </a:lvl1pPr>
            <a:lvl2pPr algn="ctr">
              <a:spcBef>
                <a:spcPts val="0"/>
              </a:spcBef>
              <a:buSzPct val="100000"/>
              <a:defRPr sz="4200"/>
            </a:lvl2pPr>
            <a:lvl3pPr algn="ctr">
              <a:spcBef>
                <a:spcPts val="0"/>
              </a:spcBef>
              <a:buSzPct val="100000"/>
              <a:defRPr sz="4200"/>
            </a:lvl3pPr>
            <a:lvl4pPr algn="ctr">
              <a:spcBef>
                <a:spcPts val="0"/>
              </a:spcBef>
              <a:buSzPct val="100000"/>
              <a:defRPr sz="4200"/>
            </a:lvl4pPr>
            <a:lvl5pPr algn="ctr">
              <a:spcBef>
                <a:spcPts val="0"/>
              </a:spcBef>
              <a:buSzPct val="100000"/>
              <a:defRPr sz="4200"/>
            </a:lvl5pPr>
            <a:lvl6pPr algn="ctr">
              <a:spcBef>
                <a:spcPts val="0"/>
              </a:spcBef>
              <a:buSzPct val="100000"/>
              <a:defRPr sz="4200"/>
            </a:lvl6pPr>
            <a:lvl7pPr algn="ctr">
              <a:spcBef>
                <a:spcPts val="0"/>
              </a:spcBef>
              <a:buSzPct val="100000"/>
              <a:defRPr sz="4200"/>
            </a:lvl7pPr>
            <a:lvl8pPr algn="ctr">
              <a:spcBef>
                <a:spcPts val="0"/>
              </a:spcBef>
              <a:buSzPct val="100000"/>
              <a:defRPr sz="4200"/>
            </a:lvl8pPr>
            <a:lvl9pPr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1" name="Shape 41"/>
          <p:cNvSpPr txBox="1"/>
          <p:nvPr>
            <p:ph idx="1" type="subTitle"/>
          </p:nvPr>
        </p:nvSpPr>
        <p:spPr>
          <a:xfrm>
            <a:off x="265500" y="2845200"/>
            <a:ext cx="4045199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2" name="Shape 42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body"/>
          </p:nvPr>
        </p:nvSpPr>
        <p:spPr>
          <a:xfrm>
            <a:off x="319500" y="4230575"/>
            <a:ext cx="5998800" cy="598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311700" y="391350"/>
            <a:ext cx="8520599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1.png"/><Relationship Id="rId4" Type="http://schemas.openxmlformats.org/officeDocument/2006/relationships/image" Target="../media/image00.png"/><Relationship Id="rId5" Type="http://schemas.openxmlformats.org/officeDocument/2006/relationships/image" Target="../media/image0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ctrTitle"/>
          </p:nvPr>
        </p:nvSpPr>
        <p:spPr>
          <a:xfrm>
            <a:off x="3096250" y="1627200"/>
            <a:ext cx="2951399" cy="1584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100"/>
              <a:t>TeacherTesters</a:t>
            </a:r>
          </a:p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096362" y="3266930"/>
            <a:ext cx="2951399" cy="701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Teachers - grading the tech they might use 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5775"/>
            <a:ext cx="9144000" cy="4711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39135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Competitors</a:t>
            </a:r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000" y="1402125"/>
            <a:ext cx="1685474" cy="127862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162862" y="2869425"/>
            <a:ext cx="2430300" cy="731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2400"/>
              <a:t>Consumer Product Ninja</a:t>
            </a:r>
          </a:p>
        </p:txBody>
      </p:sp>
      <p:sp>
        <p:nvSpPr>
          <p:cNvPr id="120" name="Shape 120"/>
          <p:cNvSpPr txBox="1"/>
          <p:nvPr/>
        </p:nvSpPr>
        <p:spPr>
          <a:xfrm>
            <a:off x="3004275" y="2976900"/>
            <a:ext cx="2430300" cy="731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/>
              <a:t>Apple TestFlight</a:t>
            </a:r>
          </a:p>
        </p:txBody>
      </p:sp>
      <p:sp>
        <p:nvSpPr>
          <p:cNvPr id="121" name="Shape 121"/>
          <p:cNvSpPr txBox="1"/>
          <p:nvPr/>
        </p:nvSpPr>
        <p:spPr>
          <a:xfrm>
            <a:off x="5694377" y="2796425"/>
            <a:ext cx="2952000" cy="731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/>
              <a:t>Traditional Market Research and Consulting Firms</a:t>
            </a:r>
          </a:p>
        </p:txBody>
      </p:sp>
      <p:pic>
        <p:nvPicPr>
          <p:cNvPr id="122" name="Shape 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4112" y="1671100"/>
            <a:ext cx="990600" cy="10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Shape 1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1850" y="1478051"/>
            <a:ext cx="2430299" cy="1126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311700" y="39135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Competitor - Consumer Discovery Ninja</a:t>
            </a:r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575" y="1082375"/>
            <a:ext cx="6398850" cy="362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311700" y="39135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Team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3325" y="1361400"/>
            <a:ext cx="4617350" cy="346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ctrTitle"/>
          </p:nvPr>
        </p:nvSpPr>
        <p:spPr>
          <a:xfrm>
            <a:off x="3096300" y="1606425"/>
            <a:ext cx="2951399" cy="1584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100"/>
              <a:t>TeacherTesters</a:t>
            </a:r>
          </a:p>
        </p:txBody>
      </p:sp>
      <p:sp>
        <p:nvSpPr>
          <p:cNvPr id="141" name="Shape 141"/>
          <p:cNvSpPr txBox="1"/>
          <p:nvPr>
            <p:ph idx="1" type="subTitle"/>
          </p:nvPr>
        </p:nvSpPr>
        <p:spPr>
          <a:xfrm>
            <a:off x="3096362" y="3266930"/>
            <a:ext cx="2951399" cy="701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Teachers - grading the tech they might use 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" type="body"/>
          </p:nvPr>
        </p:nvSpPr>
        <p:spPr>
          <a:xfrm>
            <a:off x="1957600" y="290900"/>
            <a:ext cx="5739300" cy="895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EdTech Market</a:t>
            </a:r>
          </a:p>
        </p:txBody>
      </p:sp>
      <p:sp>
        <p:nvSpPr>
          <p:cNvPr id="62" name="Shape 62"/>
          <p:cNvSpPr txBox="1"/>
          <p:nvPr>
            <p:ph idx="2" type="body"/>
          </p:nvPr>
        </p:nvSpPr>
        <p:spPr>
          <a:xfrm>
            <a:off x="2914600" y="1629525"/>
            <a:ext cx="3825299" cy="264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marL="0" rtl="0" algn="ctr">
              <a:spcBef>
                <a:spcPts val="0"/>
              </a:spcBef>
              <a:buNone/>
            </a:pPr>
            <a:r>
              <a:rPr b="1" i="1" lang="en" sz="2400"/>
              <a:t>8 billion</a:t>
            </a:r>
            <a:r>
              <a:rPr lang="en" sz="2400"/>
              <a:t> dollar industry</a:t>
            </a:r>
          </a:p>
          <a:p>
            <a:pPr indent="0" marL="0" rtl="0" algn="ctr">
              <a:spcBef>
                <a:spcPts val="0"/>
              </a:spcBef>
              <a:buNone/>
            </a:pPr>
            <a:r>
              <a:rPr lang="en" sz="2400"/>
              <a:t>With</a:t>
            </a:r>
            <a:r>
              <a:rPr b="1" i="1" lang="en" sz="2400"/>
              <a:t> 2 billion</a:t>
            </a:r>
            <a:r>
              <a:rPr lang="en" sz="2400"/>
              <a:t> in news deals</a:t>
            </a:r>
          </a:p>
          <a:p>
            <a:pPr indent="0" marL="0" rtl="0" algn="ctr">
              <a:spcBef>
                <a:spcPts val="0"/>
              </a:spcBef>
              <a:buNone/>
            </a:pPr>
            <a:r>
              <a:rPr b="1" i="1" lang="en" sz="2400"/>
              <a:t>800+ </a:t>
            </a:r>
            <a:r>
              <a:rPr lang="en" sz="2400"/>
              <a:t>companies</a:t>
            </a:r>
          </a:p>
          <a:p>
            <a:pPr indent="0" marL="0" rtl="0" algn="ctr">
              <a:spcBef>
                <a:spcPts val="0"/>
              </a:spcBef>
              <a:buNone/>
            </a:pPr>
            <a:r>
              <a:rPr b="1" i="1" lang="en" sz="2400"/>
              <a:t>3 million</a:t>
            </a:r>
            <a:r>
              <a:rPr lang="en" sz="2400"/>
              <a:t> US teachers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indent="457200" lvl="0" marL="0" rtl="0" algn="ctr">
              <a:spcBef>
                <a:spcPts val="0"/>
              </a:spcBef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3000"/>
              <a:t>Companies need product testing from teachers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 sz="3000"/>
          </a:p>
        </p:txBody>
      </p:sp>
      <p:sp>
        <p:nvSpPr>
          <p:cNvPr id="68" name="Shape 68"/>
          <p:cNvSpPr txBox="1"/>
          <p:nvPr>
            <p:ph type="title"/>
          </p:nvPr>
        </p:nvSpPr>
        <p:spPr>
          <a:xfrm>
            <a:off x="311700" y="19175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Market gap</a:t>
            </a:r>
          </a:p>
        </p:txBody>
      </p:sp>
      <p:sp>
        <p:nvSpPr>
          <p:cNvPr id="69" name="Shape 69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/>
              <a:t>Teachers have great insights but no time - or money ;)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idx="1" type="body"/>
          </p:nvPr>
        </p:nvSpPr>
        <p:spPr>
          <a:xfrm>
            <a:off x="572700" y="1684800"/>
            <a:ext cx="2897099" cy="1773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Panel of vetted teachers</a:t>
            </a:r>
          </a:p>
        </p:txBody>
      </p:sp>
      <p:sp>
        <p:nvSpPr>
          <p:cNvPr id="75" name="Shape 75"/>
          <p:cNvSpPr txBox="1"/>
          <p:nvPr>
            <p:ph type="title"/>
          </p:nvPr>
        </p:nvSpPr>
        <p:spPr>
          <a:xfrm>
            <a:off x="311700" y="39135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Solution</a:t>
            </a:r>
          </a:p>
        </p:txBody>
      </p:sp>
      <p:sp>
        <p:nvSpPr>
          <p:cNvPr id="76" name="Shape 76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3000"/>
              <a:t>$60/30 min. - Product beta testing</a:t>
            </a:r>
          </a:p>
          <a:p>
            <a:pPr rtl="0">
              <a:spcBef>
                <a:spcPts val="0"/>
              </a:spcBef>
              <a:buNone/>
            </a:pPr>
            <a:r>
              <a:rPr lang="en" sz="3000"/>
              <a:t>$120/hr. - Follow-up interview calls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/>
              <a:t>$25 - Quantitative survey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311700" y="9238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b="1" lang="en" sz="3000"/>
              <a:t>Companies want it!</a:t>
            </a:r>
          </a:p>
          <a:p>
            <a:pPr rtl="0">
              <a:spcBef>
                <a:spcPts val="0"/>
              </a:spcBef>
              <a:buNone/>
            </a:pPr>
            <a:r>
              <a:rPr lang="en" sz="2400"/>
              <a:t>“I wish we had this when we started, and we would probably still use it.” - Dan Carroll, CPO of Clever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3/3 tech executives gave their thumbs up.</a:t>
            </a:r>
          </a:p>
        </p:txBody>
      </p:sp>
      <p:sp>
        <p:nvSpPr>
          <p:cNvPr id="82" name="Shape 82"/>
          <p:cNvSpPr txBox="1"/>
          <p:nvPr>
            <p:ph idx="2" type="body"/>
          </p:nvPr>
        </p:nvSpPr>
        <p:spPr>
          <a:xfrm>
            <a:off x="4832400" y="9238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b="1" lang="en" sz="3000"/>
              <a:t>Teachers want it!</a:t>
            </a:r>
          </a:p>
          <a:p>
            <a:pPr rtl="0">
              <a:spcBef>
                <a:spcPts val="0"/>
              </a:spcBef>
              <a:buNone/>
            </a:pPr>
            <a:r>
              <a:rPr lang="en" sz="2400"/>
              <a:t>“For $100 an hour, I would answer questions in this space all day long” - Teacher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rtl="0">
              <a:spcBef>
                <a:spcPts val="0"/>
              </a:spcBef>
              <a:buNone/>
            </a:pPr>
            <a:r>
              <a:rPr lang="en" sz="2400"/>
              <a:t>8/8 teachers gave an “absolute yes.”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/>
          </a:p>
        </p:txBody>
      </p:sp>
      <p:sp>
        <p:nvSpPr>
          <p:cNvPr id="83" name="Shape 83"/>
          <p:cNvSpPr txBox="1"/>
          <p:nvPr>
            <p:ph type="title"/>
          </p:nvPr>
        </p:nvSpPr>
        <p:spPr>
          <a:xfrm>
            <a:off x="311700" y="11500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Validation</a:t>
            </a:r>
          </a:p>
        </p:txBody>
      </p:sp>
      <p:cxnSp>
        <p:nvCxnSpPr>
          <p:cNvPr id="84" name="Shape 84"/>
          <p:cNvCxnSpPr/>
          <p:nvPr/>
        </p:nvCxnSpPr>
        <p:spPr>
          <a:xfrm>
            <a:off x="4403125" y="741100"/>
            <a:ext cx="64800" cy="4104599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idx="1" type="body"/>
          </p:nvPr>
        </p:nvSpPr>
        <p:spPr>
          <a:xfrm>
            <a:off x="1611000" y="1751275"/>
            <a:ext cx="5921999" cy="2802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+"/>
            </a:pPr>
            <a:r>
              <a:rPr lang="en" sz="3000"/>
              <a:t>Consistent quality feedback</a:t>
            </a:r>
          </a:p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+"/>
            </a:pPr>
            <a:r>
              <a:rPr lang="en" sz="3000"/>
              <a:t>Agility in product development</a:t>
            </a:r>
          </a:p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+"/>
            </a:pPr>
            <a:r>
              <a:rPr lang="en" sz="3000"/>
              <a:t>Cheaper fees than consultants</a:t>
            </a:r>
          </a:p>
        </p:txBody>
      </p:sp>
      <p:sp>
        <p:nvSpPr>
          <p:cNvPr id="90" name="Shape 90"/>
          <p:cNvSpPr txBox="1"/>
          <p:nvPr>
            <p:ph type="title"/>
          </p:nvPr>
        </p:nvSpPr>
        <p:spPr>
          <a:xfrm>
            <a:off x="311700" y="39135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do companies get?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39135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do teachers get?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2350350" y="1573600"/>
            <a:ext cx="5548799" cy="2519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+"/>
            </a:pPr>
            <a:r>
              <a:rPr lang="en" sz="3000"/>
              <a:t>Money on the side</a:t>
            </a:r>
          </a:p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+"/>
            </a:pPr>
            <a:r>
              <a:rPr lang="en" sz="3000"/>
              <a:t>Privacy </a:t>
            </a:r>
          </a:p>
          <a:p>
            <a:pPr indent="-419100" lvl="0" marL="457200">
              <a:lnSpc>
                <a:spcPct val="150000"/>
              </a:lnSpc>
              <a:spcBef>
                <a:spcPts val="0"/>
              </a:spcBef>
              <a:buSzPct val="100000"/>
              <a:buChar char="+"/>
            </a:pPr>
            <a:r>
              <a:rPr lang="en" sz="3000"/>
              <a:t>Influence over new tools 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idx="1" type="body"/>
          </p:nvPr>
        </p:nvSpPr>
        <p:spPr>
          <a:xfrm>
            <a:off x="1535250" y="2012250"/>
            <a:ext cx="6073499" cy="143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+"/>
            </a:pPr>
            <a:r>
              <a:rPr lang="en" sz="3000"/>
              <a:t>25% on top of teacher payment</a:t>
            </a:r>
          </a:p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+"/>
            </a:pPr>
            <a:r>
              <a:rPr lang="en" sz="3000"/>
              <a:t>$100/month panel access fee</a:t>
            </a:r>
          </a:p>
        </p:txBody>
      </p:sp>
      <p:sp>
        <p:nvSpPr>
          <p:cNvPr id="102" name="Shape 102"/>
          <p:cNvSpPr txBox="1"/>
          <p:nvPr>
            <p:ph type="title"/>
          </p:nvPr>
        </p:nvSpPr>
        <p:spPr>
          <a:xfrm>
            <a:off x="311700" y="391350"/>
            <a:ext cx="8520599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do we get?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375" y="143799"/>
            <a:ext cx="8649275" cy="462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